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6" r:id="rId4"/>
    <p:sldId id="267" r:id="rId5"/>
    <p:sldId id="262" r:id="rId6"/>
    <p:sldId id="268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6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713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218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1317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74249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41891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4081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431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6715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781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40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843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9127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826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646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474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781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B2DD2-62A9-4688-A706-99D15C45D883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E969FE-7684-4908-A7A6-6D4D11EBBC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772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sait.ru/norma_doc/7/7248/index.ht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sse-support.ru/library/pozharnaya-bezopasnost/rd-25.964-90.-sistema-texnicheskogo-obsluzhivaniya-i-remonta-avtomaticheskix-ustanovok-pozharotusheniya,-dyimoudaleniya,-oxrannoj,-pozharnoj-i-oxranno-pozharnoj-signalizaczii.-organizacziya-i-poryadok-provedeniya-rabo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esse-support.ru/library/pozharnaya-bezopasnost/gost-r-53300-2009.-protivodyimnaya-zashhita-zdanij-i-sooruzhenij.-metodyi-priemosdatochnyix-i-periodicheskix-ispyitanij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249" y="2404534"/>
            <a:ext cx="8672754" cy="1646302"/>
          </a:xfrm>
        </p:spPr>
        <p:txBody>
          <a:bodyPr/>
          <a:lstStyle/>
          <a:p>
            <a:r>
              <a:rPr lang="ru-RU" sz="5000" dirty="0" smtClean="0"/>
              <a:t>Эксплуатация специального оборудования </a:t>
            </a: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xmlns="" val="307794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44898"/>
            <a:ext cx="8436634" cy="5332909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ru-RU" sz="1000" u="sng" dirty="0"/>
              <a:t>Эксплуатирующая организация (Владелец лифта*) обеспечивает содержание лифта в исправном состоянии и его безопасную эксплуатацию путем организации надлежащего обслуживания и ремонта.</a:t>
            </a:r>
            <a:r>
              <a:rPr lang="ru-RU" sz="1000" dirty="0"/>
              <a:t/>
            </a:r>
            <a:br>
              <a:rPr lang="ru-RU" sz="1000" dirty="0"/>
            </a:br>
            <a:r>
              <a:rPr lang="ru-RU" sz="1000" dirty="0"/>
              <a:t>* Владелец лифта - собственник здания, в котором находятся лифты, а также предприятия и организации, в хозяйственном ведении или оперативном управлении которых находятся здания, в том числе кондоминиумы, товарищества, объединения собственников жилья и иные организации.</a:t>
            </a:r>
            <a:br>
              <a:rPr lang="ru-RU" sz="1000" dirty="0"/>
            </a:br>
            <a:r>
              <a:rPr lang="ru-RU" sz="1000" dirty="0"/>
              <a:t>Для этих целей эксплуатирующая организация обеспечивает:</a:t>
            </a:r>
            <a:br>
              <a:rPr lang="ru-RU" sz="1000" dirty="0"/>
            </a:br>
            <a:r>
              <a:rPr lang="ru-RU" sz="1000" dirty="0"/>
              <a:t>соблюдение федеральных законов и иных нормативных правовых актов Российской Федерации, а также нормативных технических документов в области промышленной безопасности;</a:t>
            </a:r>
            <a:br>
              <a:rPr lang="ru-RU" sz="1000" dirty="0"/>
            </a:br>
            <a:r>
              <a:rPr lang="ru-RU" sz="1000" dirty="0"/>
              <a:t>укомплектованность штата работников, связанных с эксплуатацией лифтов;</a:t>
            </a:r>
            <a:br>
              <a:rPr lang="ru-RU" sz="1000" dirty="0"/>
            </a:br>
            <a:r>
              <a:rPr lang="ru-RU" sz="1000" dirty="0"/>
              <a:t>допуск к работе лиц, удовлетворяющих соответствующим квалификационным требованиям и не имеющих медицинских противопоказаний к указанной работе;</a:t>
            </a:r>
            <a:br>
              <a:rPr lang="ru-RU" sz="1000" dirty="0"/>
            </a:br>
            <a:r>
              <a:rPr lang="ru-RU" sz="1000" dirty="0"/>
              <a:t>проведение подготовки и аттестации работников в области промышленной безопасности;</a:t>
            </a:r>
            <a:br>
              <a:rPr lang="ru-RU" sz="1000" dirty="0"/>
            </a:br>
            <a:r>
              <a:rPr lang="ru-RU" sz="1000" dirty="0"/>
              <a:t>наличие нормативных правовых актов и нормативных технических документов, устанавливающих правила ведения работ;</a:t>
            </a:r>
            <a:br>
              <a:rPr lang="ru-RU" sz="1000" dirty="0"/>
            </a:br>
            <a:r>
              <a:rPr lang="ru-RU" sz="1000" dirty="0"/>
              <a:t>производственный контроль за соблюдением требований промышленной безопасности;</a:t>
            </a:r>
            <a:br>
              <a:rPr lang="ru-RU" sz="1000" dirty="0"/>
            </a:br>
            <a:r>
              <a:rPr lang="ru-RU" sz="1000" dirty="0"/>
              <a:t>проведение технического диагностирования, обследования лифтов и вывод лифтов из эксплуатации при истечении установленного срока эксплуатации;</a:t>
            </a:r>
            <a:br>
              <a:rPr lang="ru-RU" sz="1000" dirty="0"/>
            </a:br>
            <a:r>
              <a:rPr lang="ru-RU" sz="1000" dirty="0"/>
              <a:t>предотвращение проникновения в помещения лифта посторонних лиц;</a:t>
            </a:r>
            <a:br>
              <a:rPr lang="ru-RU" sz="1000" dirty="0"/>
            </a:br>
            <a:r>
              <a:rPr lang="ru-RU" sz="1000" dirty="0"/>
              <a:t>выполнение предписаний Госгортехнадзора России и его должностных лиц, отдаваемых ими в соответствии с полномочиями;</a:t>
            </a:r>
            <a:br>
              <a:rPr lang="ru-RU" sz="1000" dirty="0"/>
            </a:br>
            <a:r>
              <a:rPr lang="ru-RU" sz="1000" dirty="0"/>
              <a:t>приостановление эксплуатации лифта самостоятельно или по предписанию органов Госгортехнадзора России и должностных лиц в случае угрозы жизни людей;</a:t>
            </a:r>
            <a:br>
              <a:rPr lang="ru-RU" sz="1000" dirty="0"/>
            </a:br>
            <a:r>
              <a:rPr lang="ru-RU" sz="1000" dirty="0"/>
              <a:t>мероприятия по локализации и ликвидации последствий аварии и несчастных случаев на лифте, содействие государственным органам, участие в техническом расследовании причин аварий и несчастных случаев на лифте, а также принимает меры по устранению указанных причин и их профилактике;</a:t>
            </a:r>
            <a:br>
              <a:rPr lang="ru-RU" sz="1000" dirty="0"/>
            </a:br>
            <a:r>
              <a:rPr lang="ru-RU" sz="1000" dirty="0"/>
              <a:t>анализ причин возникновения инцидента на лифте, принятие мер по устранению указанных причин и профилактике подобных инцидентов;</a:t>
            </a:r>
            <a:br>
              <a:rPr lang="ru-RU" sz="1000" dirty="0"/>
            </a:br>
            <a:r>
              <a:rPr lang="ru-RU" sz="1000" dirty="0"/>
              <a:t>меры по защите жизни и здоровья работников, связанных с эксплуатацией лифтов;</a:t>
            </a:r>
            <a:br>
              <a:rPr lang="ru-RU" sz="1000" dirty="0"/>
            </a:br>
            <a:r>
              <a:rPr lang="ru-RU" sz="1000" dirty="0"/>
              <a:t>своевременное информирование соответствующих органов государственной власти об аварии и несчастном случае на лифте;</a:t>
            </a:r>
            <a:br>
              <a:rPr lang="ru-RU" sz="1000" dirty="0"/>
            </a:br>
            <a:r>
              <a:rPr lang="ru-RU" sz="1000" dirty="0"/>
              <a:t>учет аварий, инцидентов и несчастных случаев на лифте;</a:t>
            </a:r>
            <a:br>
              <a:rPr lang="ru-RU" sz="1000" dirty="0"/>
            </a:br>
            <a:r>
              <a:rPr lang="ru-RU" sz="1000" dirty="0"/>
              <a:t>представление в орган Госгортехнадзора России информации о количестве аварий, инцидентов и несчастных случаев, причинах их возникновения и принятых мерах;</a:t>
            </a:r>
            <a:br>
              <a:rPr lang="ru-RU" sz="1000" dirty="0"/>
            </a:br>
            <a:r>
              <a:rPr lang="ru-RU" sz="1000" dirty="0"/>
              <a:t>страхование риска ответственности за причинение вреда жизни, здоровью или имуществу других лиц в случае аварии на лифте на весь срок эксплуатации.</a:t>
            </a:r>
            <a:br>
              <a:rPr lang="ru-RU" sz="1000" dirty="0"/>
            </a:br>
            <a:endParaRPr lang="ru-RU" sz="10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accent4"/>
          </a:solidFill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6300" dirty="0" smtClean="0"/>
              <a:t>                             Эксплуатация </a:t>
            </a:r>
            <a:r>
              <a:rPr lang="ru-RU" sz="6300" dirty="0"/>
              <a:t>лифтов</a:t>
            </a:r>
            <a:r>
              <a:rPr lang="ru-RU" sz="6300" dirty="0" smtClean="0"/>
              <a:t/>
            </a:r>
            <a:br>
              <a:rPr lang="ru-RU" sz="6300" dirty="0" smtClean="0"/>
            </a:br>
            <a:endParaRPr lang="ru-RU" sz="63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436634" y="4146024"/>
            <a:ext cx="3755366" cy="40349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ru-RU" sz="1000" dirty="0" smtClean="0"/>
              <a:t>Продолжительность циклов между плановыми капитальными ремонтами </a:t>
            </a:r>
            <a:endParaRPr lang="ru-RU" sz="1000" dirty="0"/>
          </a:p>
        </p:txBody>
      </p:sp>
      <p:graphicFrame>
        <p:nvGraphicFramePr>
          <p:cNvPr id="6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276700770"/>
              </p:ext>
            </p:extLst>
          </p:nvPr>
        </p:nvGraphicFramePr>
        <p:xfrm>
          <a:off x="8436634" y="4548683"/>
          <a:ext cx="3755366" cy="3160655"/>
        </p:xfrm>
        <a:graphic>
          <a:graphicData uri="http://schemas.openxmlformats.org/drawingml/2006/table">
            <a:tbl>
              <a:tblPr/>
              <a:tblGrid>
                <a:gridCol w="868890"/>
                <a:gridCol w="633257"/>
                <a:gridCol w="574350"/>
                <a:gridCol w="589077"/>
                <a:gridCol w="544896"/>
                <a:gridCol w="544896"/>
              </a:tblGrid>
              <a:tr h="62537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Тип лифта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Номинальная скорость, м/с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Периодичность капитального ремонта для лифтов, находящихся в эксплуатации и изготовленных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494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До 1967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1968-1976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effectLst/>
                        </a:rPr>
                        <a:t>1977-1985</a:t>
                      </a:r>
                      <a:endParaRPr lang="ru-RU" sz="80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effectLst/>
                        </a:rPr>
                        <a:t>1986-1993</a:t>
                      </a:r>
                      <a:endParaRPr lang="ru-RU" sz="80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219725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1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effectLst/>
                        </a:rPr>
                        <a:t>2</a:t>
                      </a:r>
                      <a:endParaRPr lang="ru-RU" sz="80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3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4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/>
                        <a:t>5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/>
                        <a:t>6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760585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Пассажирские</a:t>
                      </a:r>
                      <a:endParaRPr lang="ru-RU" sz="80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0,65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0,71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1,00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1,4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2,0;4,0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8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-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6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-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-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-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8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6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-</a:t>
                      </a:r>
                      <a:endParaRPr lang="ru-RU" sz="800" dirty="0"/>
                    </a:p>
                    <a:p>
                      <a:pPr algn="ctr"/>
                      <a:r>
                        <a:rPr lang="ru-RU" sz="800" dirty="0">
                          <a:effectLst/>
                        </a:rPr>
                        <a:t>-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-</a:t>
                      </a:r>
                    </a:p>
                    <a:p>
                      <a:pPr algn="ctr"/>
                      <a:r>
                        <a:rPr lang="ru-RU" sz="800" dirty="0"/>
                        <a:t>8</a:t>
                      </a:r>
                    </a:p>
                    <a:p>
                      <a:pPr algn="ctr"/>
                      <a:r>
                        <a:rPr lang="ru-RU" sz="800" dirty="0"/>
                        <a:t>6</a:t>
                      </a:r>
                    </a:p>
                    <a:p>
                      <a:pPr algn="ctr"/>
                      <a:r>
                        <a:rPr lang="ru-RU" sz="800" dirty="0"/>
                        <a:t>6</a:t>
                      </a:r>
                    </a:p>
                    <a:p>
                      <a:pPr algn="ctr"/>
                      <a:r>
                        <a:rPr lang="ru-RU" sz="800" dirty="0"/>
                        <a:t>4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/>
                        <a:t>-</a:t>
                      </a:r>
                    </a:p>
                    <a:p>
                      <a:pPr algn="ctr"/>
                      <a:r>
                        <a:rPr lang="ru-RU" sz="800"/>
                        <a:t>15</a:t>
                      </a:r>
                    </a:p>
                    <a:p>
                      <a:pPr algn="ctr"/>
                      <a:r>
                        <a:rPr lang="ru-RU" sz="800"/>
                        <a:t>13</a:t>
                      </a:r>
                    </a:p>
                    <a:p>
                      <a:pPr algn="ctr"/>
                      <a:r>
                        <a:rPr lang="ru-RU" sz="800"/>
                        <a:t>10</a:t>
                      </a:r>
                    </a:p>
                    <a:p>
                      <a:pPr algn="ctr"/>
                      <a:r>
                        <a:rPr lang="ru-RU" sz="800"/>
                        <a:t>6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625370"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Пассажирские для производственных зданий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effectLst/>
                        </a:rPr>
                        <a:t>0,5</a:t>
                      </a:r>
                      <a:endParaRPr lang="ru-RU" sz="80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-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-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5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8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219725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Больничные</a:t>
                      </a:r>
                      <a:endParaRPr lang="ru-RU" sz="80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effectLst/>
                        </a:rPr>
                        <a:t>0,5</a:t>
                      </a:r>
                      <a:endParaRPr lang="ru-RU" sz="80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8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8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8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10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354940"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Грузовые и грузовые малые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0,18;0,25;0,5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4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</a:rPr>
                        <a:t>4</a:t>
                      </a:r>
                      <a:endParaRPr lang="ru-RU" sz="800" dirty="0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6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/>
                        <a:t>10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36629" y="977462"/>
            <a:ext cx="3755371" cy="3140993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1082765"/>
            <a:ext cx="84366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effectLst/>
              </a:rPr>
              <a:t>Лифт должен соответствовать требованиям</a:t>
            </a:r>
            <a:endParaRPr lang="ru-RU" dirty="0" smtClean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effectLst/>
              </a:rPr>
              <a:t>РД И;АЦ 2.003-97 Нормативы оснащенности специализированных по лифтам организаций. Общие положения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effectLst/>
              </a:rPr>
              <a:t>«Положению о планово-предупредительных ремонтов лифтов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644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36635" y="1054505"/>
            <a:ext cx="3755365" cy="433158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8436635" cy="2308324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indent="179705" algn="just">
              <a:spcAft>
                <a:spcPts val="0"/>
              </a:spcAft>
            </a:pPr>
            <a:r>
              <a:rPr lang="ru-RU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планово-предупредительных ремонтов включает в себя: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систему технического обслуживания, состоящую из: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периодических осмотров;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текущих ремонтов;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аварийно-технического обслуживани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я.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систему восстановления ресурса лифта, состоящую из: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капитального ремонта (замены оборудования);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модернизации при эксплуатации.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2333212"/>
            <a:ext cx="8436638" cy="341632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течение всего срока эксплуатации лифт подвергается периодическому техническому освидетельствованию не р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еже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одного раза в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календарных месяцев.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Периодическое техническое освидетельствование проводится с целью установить, что: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лифт находится в исправном состоянии, обеспечивающем его безопасную работу;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организация эксплуатации лифта соответствует настоящим Правилам.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периодическом техническом освидетельствовании: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проводится визуальный и измерительный контроль установки лифтового оборудования, за исключением размеров, не изменяемых в процессе эксплуатации;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проверяется функционирование лифта во всех режимах;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проводятся испытания;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644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83324"/>
          </a:xfrm>
          <a:blipFill>
            <a:blip r:embed="rId2" cstate="print"/>
            <a:tile tx="0" ty="0" sx="100000" sy="100000" flip="none" algn="tl"/>
          </a:blipFill>
          <a:ln>
            <a:noFill/>
          </a:ln>
        </p:spPr>
        <p:txBody>
          <a:bodyPr/>
          <a:lstStyle/>
          <a:p>
            <a:r>
              <a:rPr lang="ru-RU" dirty="0" smtClean="0"/>
              <a:t>                             Систем противопожарной автоматики </a:t>
            </a:r>
            <a:endParaRPr lang="ru-RU" dirty="0"/>
          </a:p>
        </p:txBody>
      </p:sp>
      <p:pic>
        <p:nvPicPr>
          <p:cNvPr id="2050" name="Picture 2" descr="http://www.grp.catec.ru/6_1_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017985"/>
            <a:ext cx="11490085" cy="638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-385316" y="16434609"/>
            <a:ext cx="12381932" cy="8043228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177800" indent="180340" algn="ctr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технических средств систем пожарной автоматики, подлежащих ТО и ППР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Системы водяного (пенного) пожаротушения: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насосные агрегаты, распределительные трубопроводы с оросителями, побудительные устройства, узлы управления, запорно- регулирующая арматура (задвижки, вентили, обратные клапаны и т. п.), емкости (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гидропневмобак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хранения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пенораствора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пенообразователя, заливки насосов), дозаторы, компрессор,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оповещатели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оборудования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электроавтоматики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(контроля и управления), технические средства обнаружения пожара.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Системы газового пожаротушения: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распределительные трубопроводы с насадками, побудительные устройства, батареи, секции наборные, побудительно-пусковые секции, распределители воздуха, распределительные устройства, баллон-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рессивер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зарядная станция,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оповещатели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электроавтоматика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(контроля и управления), технические средства обнаружения пожара.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Системы порошкового пожаротушения: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распределительные трубопроводы с насадками, баллоны со сжатым воздухом, емкость с порошковым составом,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оповещатели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электроавтоматики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(контроля и управления), технические средства обнаружения пожара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.Системы пожарной и охранно-пожарной сигнализации: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приемно-контрольные приборы, шлейфы сигнализации с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извещателями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промежуточные устройства,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оповещатели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Системы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противодымной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защиты: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системы пожарной сигнализации, вентиляторы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дымоудаления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подпора воздуха, этажные клапаны (заслонки), кнопочные пусковые устройства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Системы оповещения и управления эвакуацией людей: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системы пожарной сигнализации, аппаратура оповещения и управления эвакуацией людей</a:t>
            </a:r>
            <a:endParaRPr lang="ru-RU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83324"/>
            <a:ext cx="12192001" cy="1446550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effectLst/>
              </a:rPr>
              <a:t>Под эксплуатацией установок пожарной автоматики (УПА) понимают их использование для обнаружения или тушения пожаров, а также их техническое обслуживание и ремонт. При эксплуатации автоматических установок пожаротушения (АУП), автоматической пожарной сигнализации (АПС) и охранно-пожарной сигнализации (ОПС) проводится комплекс мероприятий, которые обеспечивают: технически правильное использование установок (применение оборудования для обнаружения или тушения пожара, использование его в режиме дежурства), правильное хранение запасных частей УПА, своевременное и качественное техническое обслуживание установок с целью поддержания их в исправности и работоспособном состоянии, а также своевременный и качественный ремонт</a:t>
            </a:r>
            <a:r>
              <a:rPr lang="ru-RU" dirty="0" smtClean="0">
                <a:effectLst/>
              </a:rPr>
              <a:t>. 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69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95384" y="-3088256"/>
            <a:ext cx="12192000" cy="759125"/>
          </a:xfrm>
          <a:blipFill>
            <a:blip r:embed="rId2" cstate="print"/>
            <a:tile tx="0" ty="0" sx="100000" sy="100000" flip="none" algn="tl"/>
          </a:blipFill>
          <a:ln>
            <a:noFill/>
          </a:ln>
        </p:spPr>
        <p:txBody>
          <a:bodyPr/>
          <a:lstStyle/>
          <a:p>
            <a:r>
              <a:rPr lang="ru-RU" dirty="0" smtClean="0"/>
              <a:t>                             Систем противопожарной автоматики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53380" y="9730596"/>
            <a:ext cx="8596667" cy="5003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2571863" cy="1063765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 к организациям и порядку проведения работ по техническому обслуживанию и планово-предупредительному ремонту (далее ТО и ППР) систем, установок и средств (далее - установок) пожарной автоматики* организациями - членами Международной Ассоциации (далее МА) «</a:t>
            </a:r>
            <a:r>
              <a:rPr lang="ru-RU" sz="1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Системсервис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а также другими специализированными организациями, имеющими лицензию органов управления Государственной противопожарной службы МВД России (далее - ОУ ГПС) на каждый данный вид деятельности.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1.2 ТО и ППР установок пожарной автоматики, в соответствии с </a:t>
            </a:r>
            <a:r>
              <a:rPr lang="ru-RU" sz="1200" u="none" strike="noStrike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 tooltip="РД 009-01-96"/>
              </a:rPr>
              <a:t>РД 009-01-96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должно быть организовано на каждом объекте** (далее - Заказчик) с момента ввода этих установок в эксплуатацию.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1.3 ТО и ППР проводятся с целью поддержания установок пожарной автоматики в работоспособном и исправном состоянии в течение всего срока эксплуатации, а также обеспечения их срабатывания при возникновении пожара.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1.4 Основными задачами ТО и ППР являются: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контроль технического состояния установок пожарной автоматики;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проверка соответствия установок пожарной автоматики, в том числе их электрических и иных параметров проекту и требованиям технической документации;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ликвидация последствий воздействия на установки пожарной автоматики неблагоприятных климатических, производственных и иных условий;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выявление и устранение причин ложных срабатываний установок пожарной автоматики;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определение предельного состояния установок пожарной автоматики, при которых их дальнейшая эксплуатация становится невозможной или нецелесообразной, путем проведения технического освидетельствования;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анализ и обобщение информации о техническом состоянии обслуживаемых установок пожарной автоматики и их надежности при эксплуатации;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разработка мероприятий по совершенствованию форм и методов ТО и ППР установок пожарной автоматики.</a:t>
            </a:r>
          </a:p>
          <a:p>
            <a:pPr marL="177800" indent="-190500" algn="just" hangingPunct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__________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- Системы, установки и средства пожарной автоматики - автоматические установки пожарной и охранно-пожарной сигнализации, пожаротушения, системы </a:t>
            </a:r>
            <a:r>
              <a:rPr lang="ru-RU" sz="1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противодымной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защиты, оповещения о пожаре и управления эвакуацией, а также составные части установок.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60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** - Объект - предприятие, организация, учреждение независимо от ведомственной принадлежности и форм собственности, оборудованное установками пожарной автоматики.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1.5 ТО и ППР установок пожарной автоматики включает в себя: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проведение плановых профилактических работ;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устранение неисправностей и проведение текущего ремонта;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оказание помощи Заказчику в вопросах правильной эксплуатации.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1.6 ТО и ППР должны выполняться собственными специалистами объекта, прошедшими соответствующую подготовку, или по договору организациями (далее - Исполнитель), имеющими лицензию ОУ ГПС на данный вид деятельности.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1.7 Периодичность ТО и ППР должна быть установлена в период сдачи приемки монтажно-наладочных работ в соответствии с требованиями эксплуатационной документации на технические средства обслуживаемых установок пожарной автоматики и указана в договоре (при его заключении).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1.8 Техническое обслуживание систем </a:t>
            </a:r>
            <a:r>
              <a:rPr lang="ru-RU" sz="1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противодымной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защиты Исполнитель осуществляет в соответствии с действующими нормами и правилами на данные системы и технические средства.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1.9 Исполнитель периодически (не реже одного раза в квартал) информирует территориальные органы ГПС о техническом состоянии, отказах и срабатывании установок пожарной автоматики.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Периодичность информирования устанавливают по согласованию с управлениями ГПС.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1.10 После истечения срока службы, указанного в документации на техническое средство, входящее в состав установки пожарной автоматики, проводится техническое освидетельствование всей установки на предмет возможности ее дальнейшего использования по назначению.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1.11 Техническое освидетельствование проводится </a:t>
            </a:r>
            <a:r>
              <a:rPr lang="ru-RU" sz="1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комиссионно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 участием представителей Исполнителя, Заказчика, территориального органа управления ГПС и, при необходимости, специалистов других организаций.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освидетельствования оформляют соответствующим актом.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1.12 В зависимости от состояния установок пожарной автоматики комиссия принимает следующие рекомендации: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выполнить монтаж новой установки (заменить средство) из-за невозможности существующей для дальнейшей эксплуатации;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провести ремонт отдельных средств установки пожарной автоматики;</a:t>
            </a: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продлить эксплуатацию установки пожарной автоматики, назначив срок следующего освидетельствования.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85316" y="16434609"/>
            <a:ext cx="12381932" cy="8043228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177800" indent="180340" algn="ctr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технических средств систем пожарной автоматики, подлежащих ТО и ППР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Системы водяного (пенного) пожаротушения: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насосные агрегаты, распределительные трубопроводы с оросителями, побудительные устройства, узлы управления, запорно- регулирующая арматура (задвижки, вентили, обратные клапаны и т. п.), емкости (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гидропневмобак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хранения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пенораствора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пенообразователя, заливки насосов), дозаторы, компрессор,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оповещатели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оборудования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электроавтоматики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(контроля и управления), технические средства обнаружения пожара.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Системы газового пожаротушения: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распределительные трубопроводы с насадками, побудительные устройства, батареи, секции наборные, побудительно-пусковые секции, распределители воздуха, распределительные устройства, баллон-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рессивер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зарядная станция,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оповещатели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электроавтоматика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(контроля и управления), технические средства обнаружения пожара.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Системы порошкового пожаротушения: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распределительные трубопроводы с насадками, баллоны со сжатым воздухом, емкость с порошковым составом,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оповещатели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электроавтоматики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(контроля и управления), технические средства обнаружения пожара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.Системы пожарной и охранно-пожарной сигнализации: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приемно-контрольные приборы, шлейфы сигнализации с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извещателями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промежуточные устройства,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оповещатели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Системы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противодымной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защиты: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системы пожарной сигнализации, вентиляторы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дымоудаления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подпора воздуха, этажные клапаны (заслонки), кнопочные пусковые устройства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Системы оповещения и управления эвакуацией людей: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180340" algn="just" hangingPunct="0">
              <a:lnSpc>
                <a:spcPct val="12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системы пожарной сигнализации, аппаратура оповещения и управления эвакуацией людей</a:t>
            </a:r>
            <a:endParaRPr lang="ru-RU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69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966" b="9966"/>
          <a:stretch>
            <a:fillRect/>
          </a:stretch>
        </p:blipFill>
        <p:spPr>
          <a:xfrm>
            <a:off x="-2" y="609600"/>
            <a:ext cx="12192001" cy="419099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0" y="-64424"/>
            <a:ext cx="12191999" cy="674024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ru-RU" sz="3000" dirty="0" smtClean="0"/>
              <a:t>                        Систем </a:t>
            </a:r>
            <a:r>
              <a:rPr lang="ru-RU" sz="3000" dirty="0" err="1" smtClean="0"/>
              <a:t>дымоудаления</a:t>
            </a:r>
            <a:r>
              <a:rPr lang="ru-RU" sz="3000" dirty="0" smtClean="0"/>
              <a:t> </a:t>
            </a:r>
            <a:endParaRPr lang="ru-RU" sz="3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4435685"/>
            <a:ext cx="12191999" cy="286232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ru-RU" b="1" dirty="0" smtClean="0"/>
              <a:t>В состав систем </a:t>
            </a:r>
            <a:r>
              <a:rPr lang="ru-RU" b="1" dirty="0" err="1" smtClean="0"/>
              <a:t>дымоудаления</a:t>
            </a:r>
            <a:r>
              <a:rPr lang="ru-RU" b="1" dirty="0" smtClean="0"/>
              <a:t> входят: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 smtClean="0"/>
              <a:t>Дымоприемные</a:t>
            </a:r>
            <a:r>
              <a:rPr lang="ru-RU" dirty="0" smtClean="0"/>
              <a:t> устройства (клапаны </a:t>
            </a:r>
            <a:r>
              <a:rPr lang="ru-RU" dirty="0" err="1" smtClean="0"/>
              <a:t>дымоудаления</a:t>
            </a:r>
            <a:r>
              <a:rPr lang="ru-RU" dirty="0" smtClean="0"/>
              <a:t>) – устанавливаются в защищаемых помещениях, обеспечивают приемку дымовых газов и их направление в дымовые шахты;</a:t>
            </a:r>
            <a:br>
              <a:rPr lang="ru-RU" dirty="0" smtClean="0"/>
            </a:br>
            <a:r>
              <a:rPr lang="ru-RU" dirty="0" smtClean="0"/>
              <a:t>• Вентиляторы </a:t>
            </a:r>
            <a:r>
              <a:rPr lang="ru-RU" dirty="0" err="1" smtClean="0"/>
              <a:t>дымоудаления</a:t>
            </a:r>
            <a:r>
              <a:rPr lang="ru-RU" dirty="0" smtClean="0"/>
              <a:t> – предназначены для создания разряжения и удаления дымовых газов из защищаемых помещений;</a:t>
            </a:r>
            <a:br>
              <a:rPr lang="ru-RU" dirty="0" smtClean="0"/>
            </a:br>
            <a:r>
              <a:rPr lang="ru-RU" dirty="0" smtClean="0"/>
              <a:t>• Вентиляционные каналы (воздуховоды), шахты – предназначены для транспортировки дымовых газов из защищаемых помещений наружу. Выполняются из негорючих материалов;</a:t>
            </a:r>
            <a:br>
              <a:rPr lang="ru-RU" dirty="0" smtClean="0"/>
            </a:br>
            <a:r>
              <a:rPr lang="ru-RU" dirty="0" smtClean="0"/>
              <a:t>• Вентиляторы подпора воздуха – предназначены для создания избыточного давления в лифтовых шахтах, лестничных клетках, тамбур-шлюзах с целью исключения их задымления;</a:t>
            </a:r>
            <a:br>
              <a:rPr lang="ru-RU" dirty="0" smtClean="0"/>
            </a:br>
            <a:r>
              <a:rPr lang="ru-RU" dirty="0" smtClean="0"/>
              <a:t>• </a:t>
            </a:r>
            <a:r>
              <a:rPr lang="ru-RU" dirty="0" err="1" smtClean="0"/>
              <a:t>Огнезадерживающие</a:t>
            </a:r>
            <a:r>
              <a:rPr lang="ru-RU" dirty="0" smtClean="0"/>
              <a:t> клапаны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7089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1" y="0"/>
            <a:ext cx="12192001" cy="1089529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ru-RU" b="1" dirty="0" smtClean="0"/>
              <a:t>Периодичность технического обслуживание систем </a:t>
            </a:r>
            <a:r>
              <a:rPr lang="ru-RU" b="1" dirty="0" err="1" smtClean="0"/>
              <a:t>дымоудаления</a:t>
            </a:r>
            <a:r>
              <a:rPr lang="ru-RU" b="1" dirty="0" smtClean="0"/>
              <a:t>*</a:t>
            </a:r>
          </a:p>
          <a:p>
            <a:r>
              <a:rPr lang="ru-RU" dirty="0" smtClean="0"/>
              <a:t>При заключении Договора на техническое обслуживание систем </a:t>
            </a:r>
            <a:r>
              <a:rPr lang="ru-RU" dirty="0" err="1" smtClean="0"/>
              <a:t>дымоудаления</a:t>
            </a:r>
            <a:r>
              <a:rPr lang="ru-RU" dirty="0" smtClean="0"/>
              <a:t> - Исполнитель проводит первичное обследование установок с целью определения их технического состояния. По итогам оформляется Акт первичного обследования и/или Дефектная ведомость (</a:t>
            </a:r>
            <a:r>
              <a:rPr lang="ru-RU" dirty="0" smtClean="0">
                <a:hlinkClick r:id="rId3"/>
              </a:rPr>
              <a:t>п. 2 РД 25.964-90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Основными видами периодических работ по ТО являются: </a:t>
            </a:r>
          </a:p>
          <a:p>
            <a:r>
              <a:rPr lang="ru-RU" b="1" dirty="0" smtClean="0"/>
              <a:t>Внешний осмотр</a:t>
            </a:r>
            <a:r>
              <a:rPr lang="ru-RU" dirty="0" smtClean="0"/>
              <a:t> - контроль технического состояния (работоспособно - неработоспособно, исправно - неисправно) при участии органов чувств и, в случае необходимости, средствами контроля, номенклатура которых установлена соответствующей документацией, т.е. определение технического состояния установок и отдельных ТС по внешним признакам.</a:t>
            </a:r>
          </a:p>
          <a:p>
            <a:r>
              <a:rPr lang="ru-RU" b="1" dirty="0" smtClean="0"/>
              <a:t>Профилактические работы</a:t>
            </a:r>
            <a:r>
              <a:rPr lang="ru-RU" dirty="0" smtClean="0"/>
              <a:t> - работы планово-предупредительного характера для поддерживания установок в работоспособном состоянии, включающие в себя очистку наружных поверхностей ТС, проверку технического состояния их внутреннего монтажа (внутренних поверхностей), очистку, притирку, смазку, подпайку, замену или восстановление элементов ТС, выработавших ресурс или пришедших в негодность.</a:t>
            </a:r>
          </a:p>
          <a:p>
            <a:r>
              <a:rPr lang="ru-RU" dirty="0" smtClean="0"/>
              <a:t>Периодичность внешнего осмотра  и профилактических работ определяется (</a:t>
            </a:r>
            <a:r>
              <a:rPr lang="ru-RU" dirty="0" smtClean="0">
                <a:hlinkClick r:id="rId3"/>
              </a:rPr>
              <a:t>РД 25.964-90</a:t>
            </a:r>
            <a:r>
              <a:rPr lang="ru-RU" dirty="0" smtClean="0"/>
              <a:t>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Периодичность и содержание работ по ТО и Р отдельных ТС устанавливается "Отраслевыми нормами времени на техническое обслуживание установок ПА и ОПС".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Периодичность и объем работ по ТО и Р могут изменяться по согласованию между Исполнителем и Заказчиком в зависимости от условий и срока эксплуатации ТС.</a:t>
            </a:r>
          </a:p>
          <a:p>
            <a:r>
              <a:rPr lang="ru-RU" dirty="0" smtClean="0"/>
              <a:t>Указанные работы отражаются в "Журнале регистрации работ по техническому обслуживанию и ремонту автоматических установок пожаротушения, </a:t>
            </a:r>
            <a:r>
              <a:rPr lang="ru-RU" dirty="0" err="1" smtClean="0"/>
              <a:t>дымоудаления</a:t>
            </a:r>
            <a:r>
              <a:rPr lang="ru-RU" dirty="0" smtClean="0"/>
              <a:t>, охранной, пожарной и охранно-пожарной сигнализации" (форма согласно </a:t>
            </a:r>
            <a:r>
              <a:rPr lang="ru-RU" dirty="0" smtClean="0">
                <a:hlinkClick r:id="rId3"/>
              </a:rPr>
              <a:t>РД 25.964-90, Приложение 6</a:t>
            </a:r>
            <a:r>
              <a:rPr lang="ru-RU" dirty="0" smtClean="0"/>
              <a:t>).</a:t>
            </a:r>
          </a:p>
          <a:p>
            <a:r>
              <a:rPr lang="ru-RU" b="1" u="sng" dirty="0" smtClean="0">
                <a:effectLst/>
              </a:rPr>
              <a:t>Проверка работоспособности</a:t>
            </a:r>
            <a:r>
              <a:rPr lang="ru-RU" dirty="0" smtClean="0"/>
              <a:t> - определение технического состояния путем контроля выполнения техническими средствами и установкой в целом части или всех свойственных им функций, определенных назначением.</a:t>
            </a:r>
          </a:p>
          <a:p>
            <a:r>
              <a:rPr lang="ru-RU" dirty="0" smtClean="0"/>
              <a:t>Периодичность проверки работоспособности (согласно п. 61 Правил противопожарного режима в Российской Федерации) осуществляется не реже одного раза в квартал.</a:t>
            </a:r>
          </a:p>
          <a:p>
            <a:r>
              <a:rPr lang="ru-RU" dirty="0" smtClean="0"/>
              <a:t>Измеренные при </a:t>
            </a:r>
            <a:r>
              <a:rPr lang="ru-RU" u="sng" dirty="0" smtClean="0">
                <a:effectLst/>
              </a:rPr>
              <a:t>Проверке работоспособности</a:t>
            </a:r>
            <a:r>
              <a:rPr lang="ru-RU" dirty="0" smtClean="0"/>
              <a:t>  систем </a:t>
            </a:r>
            <a:r>
              <a:rPr lang="ru-RU" dirty="0" err="1" smtClean="0"/>
              <a:t>дымоудаления</a:t>
            </a:r>
            <a:r>
              <a:rPr lang="ru-RU" dirty="0" smtClean="0"/>
              <a:t> параметры отражаются в оформляемом Протоколе аэродинамических испытаний. Подлежать контролю параметры п. 6 - 11 (см. Талицу 1). Контролю подлежать не менее 30% от общего количества систем приточно-вытяжной </a:t>
            </a:r>
            <a:r>
              <a:rPr lang="ru-RU" dirty="0" err="1" smtClean="0"/>
              <a:t>противодымной</a:t>
            </a:r>
            <a:r>
              <a:rPr lang="ru-RU" dirty="0" smtClean="0"/>
              <a:t> вентиляции (</a:t>
            </a:r>
            <a:r>
              <a:rPr lang="ru-RU" dirty="0" smtClean="0">
                <a:hlinkClick r:id="rId4"/>
              </a:rPr>
              <a:t>п. 3.7</a:t>
            </a:r>
            <a:r>
              <a:rPr lang="ru-RU" dirty="0" smtClean="0"/>
              <a:t>  </a:t>
            </a:r>
            <a:r>
              <a:rPr lang="ru-RU" dirty="0" smtClean="0">
                <a:hlinkClick r:id="rId4"/>
              </a:rPr>
              <a:t>ГОСТ Р 53300-2009 </a:t>
            </a:r>
            <a:r>
              <a:rPr lang="ru-RU" dirty="0" err="1" smtClean="0">
                <a:hlinkClick r:id="rId4"/>
              </a:rPr>
              <a:t>Противодымная</a:t>
            </a:r>
            <a:r>
              <a:rPr lang="ru-RU" dirty="0" smtClean="0">
                <a:hlinkClick r:id="rId4"/>
              </a:rPr>
              <a:t> защита зданий и сооружений. Методы приемосдаточных и периодических испытаний.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По итогам проверки работоспособности системы составляется Акт проведения проверки работоспособности систем и средств противопожарной защиты объекта (Форма акта утверждена Приказом МЧС России № 292 от 28.05.2012, Приложение 19)</a:t>
            </a:r>
          </a:p>
          <a:p>
            <a:r>
              <a:rPr lang="ru-RU" dirty="0" smtClean="0"/>
              <a:t>Ежеквартальная проверка работоспособности систем </a:t>
            </a:r>
            <a:r>
              <a:rPr lang="ru-RU" dirty="0" err="1" smtClean="0"/>
              <a:t>дымоудаления</a:t>
            </a:r>
            <a:r>
              <a:rPr lang="ru-RU" dirty="0" smtClean="0"/>
              <a:t>, является одним из важнейших мероприятий при проведении технического обслуживания систем </a:t>
            </a:r>
            <a:r>
              <a:rPr lang="ru-RU" dirty="0" err="1" smtClean="0"/>
              <a:t>дымоудаления</a:t>
            </a:r>
            <a:r>
              <a:rPr lang="ru-RU" dirty="0" smtClean="0"/>
              <a:t>.</a:t>
            </a:r>
          </a:p>
          <a:p>
            <a:r>
              <a:rPr lang="ru-RU" b="1" u="sng" dirty="0" smtClean="0">
                <a:effectLst/>
              </a:rPr>
              <a:t>Техническое освидетельствование</a:t>
            </a:r>
            <a:r>
              <a:rPr lang="ru-RU" dirty="0" smtClean="0"/>
              <a:t> - проводится после 5 лет с момента сдачи установок в эксплуатацию (и далее с установленной периодичностью) на предмет технической возможности и экономической целесообразности их использования по назначению (</a:t>
            </a:r>
            <a:r>
              <a:rPr lang="ru-RU" dirty="0" smtClean="0">
                <a:hlinkClick r:id="rId3"/>
              </a:rPr>
              <a:t>РД 25.964-90 п. 1.1.9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7089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72529"/>
            <a:ext cx="12191999" cy="707367"/>
          </a:xfrm>
          <a:gradFill>
            <a:gsLst>
              <a:gs pos="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91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ru-RU" dirty="0" smtClean="0"/>
              <a:t>                             эксплуатация домофонов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534838"/>
            <a:ext cx="7573991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Многоквартирный домофон предназначен для подачи вызова в квартиру двухсторонней связи Абонент-Потребитель, а также дистанционного (из квартиры) или местного (ключом) открывания замка на входной двери подъезда.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Многоквартирный домофон является сложным электронно-техническим устройством, способным эффективно ограничить несанкционированный жителями доступ посторонних лиц в подъезд и повысить безопасность и комфортность Вашего проживания. </a:t>
            </a:r>
          </a:p>
          <a:p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Срок службы домофона составляет 5 лет, после чего, в случае необходимости, замена домофона производится за счет жителей подъезда.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3992" y="534838"/>
            <a:ext cx="4618008" cy="379562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4330460"/>
            <a:ext cx="12330023" cy="618630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При плановом техническом обслуживании ПЗУ(</a:t>
            </a:r>
            <a:r>
              <a:rPr lang="ru-RU" dirty="0" smtClean="0"/>
              <a:t>переговорно-замочных устройств)</a:t>
            </a: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 путем внешнего осмотра оборудования производится проверка наличия и целостности блоков и механизмов ПЗУ в соответствии с техническим паспортом объекта. В частности, проверяется состояние дверей и оборудования ПЗУ, монтаж и фиксация доводчиков, ручек, задвижек, замков, прилегание якоря электромагнитного замка, внешний вид блока вызова, кнопок выхода, наличие информационных табличек, замков на щитках с установленным электрооборудованием, маркировки проводов и кабелей, а также целостность кабельной разводки и линий связи.</a:t>
            </a:r>
            <a:b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Плановое ТО предусматривает также проверку функционирования клавиатуры блока вызова и кнопки выхода, проверку различных способов открытия замка – от абонентского блока, электронным ключом, кнопкой выхода, индивидуальным кодом (при условии его наличия), при имитации отсутствия электропитания. Кроме того, проверяются прохождение сигнала вызова абонентского блока (не менее 10% от общего количества) и качество </a:t>
            </a:r>
            <a:r>
              <a:rPr lang="ru-RU" b="0" i="0" dirty="0" err="1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аудиосвязи</a:t>
            </a: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, производится контроль сопротивления изоляции и защитного заземления ПЗУ.</a:t>
            </a:r>
          </a:p>
          <a:p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В случае обнаружения в ходе планового ТО неисправности выполняются следующие регламентные работы по восстановлению работоспособности ПЗУ:</a:t>
            </a:r>
            <a:b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• регулировка доводчика;</a:t>
            </a:r>
            <a:b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• регулировка прилегания якоря электромагнитного замка;</a:t>
            </a:r>
            <a:b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• восстановление утраченных информационных табличек;</a:t>
            </a:r>
            <a:b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• восстановление маркировки проводов и кабелей;</a:t>
            </a:r>
            <a:b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• ремонт блоков коммутации;</a:t>
            </a:r>
            <a:b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• ремонт кнопки выхода;</a:t>
            </a:r>
            <a:b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• восстановление участков кабельной разводки и линий связи, имеющих механические повреждения длиной до 0,1 м</a:t>
            </a:r>
            <a:endParaRPr lang="ru-RU" b="0" i="0" dirty="0">
              <a:solidFill>
                <a:srgbClr val="616161"/>
              </a:solidFill>
              <a:effectLst/>
              <a:latin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" y="10516768"/>
            <a:ext cx="12330024" cy="34163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Неплановое ТО производится при поступлении от заказчика двух и более заявок на однотипный ремонт ПЗУ в течение 1 месяца. Целью непланового ТО является восстановление исправного состояния ПЗУ и состоит из ремонта неисправных составных частей и профилактических работ в объеме планового ТО.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Перед принятием ПЗУ на ТО исполнитель должен обследовать оборудование на предмет его технического состояния и соответствия норм электро- и пожарной безопасности, требованиям СНиП на выполнение монтажных работ с составлением «Акта приемки ПЗУ в эксплуатацию» (Приложение 4 к настоящему Положению). ПЗУ, не отвечающие требованиям безопасности, эксплуатации не подлежат и на техническое обслуживание не принимаются.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616161"/>
                </a:solidFill>
                <a:effectLst/>
                <a:latin typeface="Tahoma" panose="020B0604030504040204" pitchFamily="34" charset="0"/>
              </a:rPr>
              <a:t>Исполнитель обязан разместить у входа в подъезд жилых домов информацию о телефоне диспетчерской службы и, при необходимости, обновлять ее. При посещении объекта представитель исполнителя должен иметь при себе удостоверение утвержденного образца и наряд на выполнение работ, в котором отражается объем и характер выполненной им работы, сроки ее начала и завершения.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1192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759125"/>
          </a:xfrm>
          <a:gradFill>
            <a:gsLst>
              <a:gs pos="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91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ru-RU" dirty="0" smtClean="0"/>
              <a:t>Платформа подъёма для инвалидов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89140" y="7903728"/>
            <a:ext cx="12192000" cy="10895290"/>
          </a:xfrm>
          <a:prstGeom prst="rect">
            <a:avLst/>
          </a:prstGeom>
          <a:gradFill>
            <a:gsLst>
              <a:gs pos="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91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а) назначается лицо, ответственное за организацию безопасной работы по техническому обслуживанию и ремонту платформ подъемных;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б) назначается лицо, ответственное за организацию безопасной эксплуатации платформ подъемных, - допускается возложить эту обязанность на лицо, ответственное за организацию работ по техническому обслуживанию и ремонту;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в) назначаются электромеханики и лица по обслуживанию платформ подъемных (далее - операторы);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г) организовывается проведение периодических осмотров, технического обслуживания и ремонта платформ подъемных;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д) организовывается обучение и периодическая проверка знаний персонала, осуществляющего обслуживание платформ подъемных;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с) персонал, осуществляющий обслуживание платформ подъемных, обеспечивается производственными инструкциями, а лица, ответственные за организацию работ по техническому обслуживанию и ремонту платформ подъемных и организацию эксплуатации платформ подъемных, - настоящими Правилами, должностными инструкциями (положениями), руководящими указаниями и нормативно-технической документацией; электромеханики, ответственные за исправное состояние платформ подъемных, также должны быть обеспечены настоящими Правилами;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ж) обеспечивается выполнение ответственными лицами настоящих Правил, а обслуживающим персоналом - производственных инструкций;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з) обеспечивается порядок хранения и учета выдачи ключей от помещений и шкафов, в которых размещено оборудование платформ подъемных.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12.2. Для эксплуатации и ремонта платформ подъемных владелец может привлекать специализированную организацию.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12.3. Обслуживание платформ подъемных должно проводиться электромехаником (III квалификационная группа по электробезопасности) и оператором (II группа) в соответствии с производственными инструкциями и инструкцией по эксплуатации платформ подъемных.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12.4. Электромеханики, осуществляющие техническое обслуживание и ремонт платформ подъемных, проходят медицинский осмотр. Электромеханики, не имеющие шестимесячного практического стажа, могут привлекаться к выполнению указанных работ только под руководством аттестованного электромеханика, которому поручено техническое обслуживание и ремонт платформ подъемных.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12.5. Руководство организации, проводящей техническое обслуживание и ремонт платформы подъемной, должно разработать должностную инструкцию, регламентирующую права и обязанности аттестованных лиц, выполняющих данную работу. Указанные лица назначаются приказом, в котором за ними закрепляются определенные платформы подъемные.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12.6. Аттестация лиц, проводящих техническое обслуживание и ремонт платформ подъемных (электромеханики и операторы), осуществляется согласно Положению о порядке подготовки и аттестации работников организаций, эксплуатирующих опасные производственные объекты, подконтрольные Госгортехнадзору России (зарегистрировано Минюстом России 12.02.1999 № 1706).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179705" algn="just"/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12.7. Должность, фамилия, имя, отчество и подписи лиц, ответственных за организацию работ по техническому обслуживанию и ремонту платформ подъемных и за их исправное состояние, а также дата и номер приказа (распоряжения) о назначении и закреплении за ними заносятся в паспорта платформ подъемных.</a:t>
            </a:r>
            <a:endParaRPr lang="ru-RU" sz="1200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89140" y="7442539"/>
            <a:ext cx="12131615" cy="646331"/>
          </a:xfrm>
          <a:prstGeom prst="rect">
            <a:avLst/>
          </a:prstGeom>
          <a:gradFill>
            <a:gsLst>
              <a:gs pos="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91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Владелец платформ подъемных обеспечивает их содержание в исправном состоянии и безопасную эксплуатацию путем организации надлежащего обслуживания. В этих целях:</a:t>
            </a:r>
            <a:endParaRPr lang="ru-RU" dirty="0"/>
          </a:p>
        </p:txBody>
      </p:sp>
      <p:pic>
        <p:nvPicPr>
          <p:cNvPr id="4098" name="Picture 2" descr="http://www.promliftservis.ru/files/images/invalid_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9140" y="759123"/>
            <a:ext cx="12373155" cy="6828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471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</TotalTime>
  <Words>1307</Words>
  <Application>Microsoft Office PowerPoint</Application>
  <PresentationFormat>Произвольный</PresentationFormat>
  <Paragraphs>186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Грань</vt:lpstr>
      <vt:lpstr>Эксплуатация специального оборудования </vt:lpstr>
      <vt:lpstr>Эксплуатирующая организация (Владелец лифта*) обеспечивает содержание лифта в исправном состоянии и его безопасную эксплуатацию путем организации надлежащего обслуживания и ремонта. * Владелец лифта - собственник здания, в котором находятся лифты, а также предприятия и организации, в хозяйственном ведении или оперативном управлении которых находятся здания, в том числе кондоминиумы, товарищества, объединения собственников жилья и иные организации. Для этих целей эксплуатирующая организация обеспечивает: соблюдение федеральных законов и иных нормативных правовых актов Российской Федерации, а также нормативных технических документов в области промышленной безопасности; укомплектованность штата работников, связанных с эксплуатацией лифтов; допуск к работе лиц, удовлетворяющих соответствующим квалификационным требованиям и не имеющих медицинских противопоказаний к указанной работе; проведение подготовки и аттестации работников в области промышленной безопасности; наличие нормативных правовых актов и нормативных технических документов, устанавливающих правила ведения работ; производственный контроль за соблюдением требований промышленной безопасности; проведение технического диагностирования, обследования лифтов и вывод лифтов из эксплуатации при истечении установленного срока эксплуатации; предотвращение проникновения в помещения лифта посторонних лиц; выполнение предписаний Госгортехнадзора России и его должностных лиц, отдаваемых ими в соответствии с полномочиями; приостановление эксплуатации лифта самостоятельно или по предписанию органов Госгортехнадзора России и должностных лиц в случае угрозы жизни людей; мероприятия по локализации и ликвидации последствий аварии и несчастных случаев на лифте, содействие государственным органам, участие в техническом расследовании причин аварий и несчастных случаев на лифте, а также принимает меры по устранению указанных причин и их профилактике; анализ причин возникновения инцидента на лифте, принятие мер по устранению указанных причин и профилактике подобных инцидентов; меры по защите жизни и здоровья работников, связанных с эксплуатацией лифтов; своевременное информирование соответствующих органов государственной власти об аварии и несчастном случае на лифте; учет аварий, инцидентов и несчастных случаев на лифте; представление в орган Госгортехнадзора России информации о количестве аварий, инцидентов и несчастных случаев, причинах их возникновения и принятых мерах; страхование риска ответственности за причинение вреда жизни, здоровью или имуществу других лиц в случае аварии на лифте на весь срок эксплуатации. </vt:lpstr>
      <vt:lpstr>Слайд 3</vt:lpstr>
      <vt:lpstr>                             Систем противопожарной автоматики </vt:lpstr>
      <vt:lpstr>                             Систем противопожарной автоматики </vt:lpstr>
      <vt:lpstr>Слайд 6</vt:lpstr>
      <vt:lpstr>Слайд 7</vt:lpstr>
      <vt:lpstr>                             эксплуатация домофонов</vt:lpstr>
      <vt:lpstr>Платформа подъёма для инвалидов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Эксплуатация специального оборудования</dc:title>
  <dc:creator>User</dc:creator>
  <cp:lastModifiedBy>user</cp:lastModifiedBy>
  <cp:revision>13</cp:revision>
  <dcterms:created xsi:type="dcterms:W3CDTF">2015-12-16T05:57:11Z</dcterms:created>
  <dcterms:modified xsi:type="dcterms:W3CDTF">2017-02-27T13:49:37Z</dcterms:modified>
</cp:coreProperties>
</file>